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6" r:id="rId4"/>
    <p:sldId id="259" r:id="rId5"/>
    <p:sldId id="277" r:id="rId6"/>
    <p:sldId id="260" r:id="rId7"/>
    <p:sldId id="261" r:id="rId8"/>
    <p:sldId id="263" r:id="rId9"/>
    <p:sldId id="262" r:id="rId10"/>
    <p:sldId id="264" r:id="rId11"/>
    <p:sldId id="267" r:id="rId12"/>
    <p:sldId id="265" r:id="rId13"/>
    <p:sldId id="266" r:id="rId14"/>
    <p:sldId id="268" r:id="rId15"/>
    <p:sldId id="269" r:id="rId16"/>
    <p:sldId id="274" r:id="rId17"/>
    <p:sldId id="275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5760640" cy="403244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200" u="sng" dirty="0">
                <a:effectLst/>
              </a:rPr>
              <a:t>Педагогический совет </a:t>
            </a:r>
            <a:r>
              <a:rPr lang="ru-RU" sz="3200" u="sng" dirty="0" smtClean="0">
                <a:effectLst/>
              </a:rPr>
              <a:t>–</a:t>
            </a:r>
            <a:br>
              <a:rPr lang="ru-RU" sz="3200" u="sng" dirty="0" smtClean="0">
                <a:effectLst/>
              </a:rPr>
            </a:br>
            <a:r>
              <a:rPr lang="ru-RU" sz="3200" u="sng" dirty="0" smtClean="0">
                <a:effectLst/>
              </a:rPr>
              <a:t> </a:t>
            </a:r>
            <a:r>
              <a:rPr lang="ru-RU" sz="3200" u="sng" dirty="0">
                <a:effectLst/>
              </a:rPr>
              <a:t>круглый стол</a:t>
            </a:r>
            <a:r>
              <a:rPr lang="ru-RU" sz="3200" dirty="0">
                <a:effectLst/>
              </a:rPr>
              <a:t> </a:t>
            </a:r>
            <a:r>
              <a:rPr lang="ru-RU" sz="800" dirty="0">
                <a:effectLst/>
              </a:rPr>
              <a:t/>
            </a:r>
            <a:br>
              <a:rPr lang="ru-RU" sz="800" dirty="0">
                <a:effectLst/>
              </a:rPr>
            </a:b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sz="3200" dirty="0">
                <a:solidFill>
                  <a:srgbClr val="FF0000"/>
                </a:solidFill>
                <a:effectLst/>
              </a:rPr>
              <a:t>Экономическое воспитание как средство формирования основ финансовой грамотности дошкольников»</a:t>
            </a:r>
            <a:r>
              <a:rPr lang="ru-RU" sz="1600" dirty="0">
                <a:solidFill>
                  <a:srgbClr val="FF0000"/>
                </a:solidFill>
                <a:effectLst/>
              </a:rPr>
              <a:t/>
            </a:r>
            <a:br>
              <a:rPr lang="ru-RU" sz="1600" dirty="0">
                <a:solidFill>
                  <a:srgbClr val="FF0000"/>
                </a:solidFill>
                <a:effectLst/>
              </a:rPr>
            </a:b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preview_6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2907145" cy="2892004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129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768752" cy="158417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FF0000"/>
                </a:solidFill>
              </a:rPr>
              <a:t>Экономическое воспитание с помощью </a:t>
            </a:r>
            <a:r>
              <a:rPr lang="ru-RU" sz="2800" dirty="0" smtClean="0">
                <a:solidFill>
                  <a:srgbClr val="FF0000"/>
                </a:solidFill>
              </a:rPr>
              <a:t>сказки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(воспитатель Титова А.Г.)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772816"/>
            <a:ext cx="7920880" cy="4464496"/>
          </a:xfrm>
        </p:spPr>
        <p:txBody>
          <a:bodyPr/>
          <a:lstStyle/>
          <a:p>
            <a:pPr algn="just"/>
            <a:r>
              <a:rPr lang="ru-RU" dirty="0"/>
              <a:t>Существуют различные формы и методы ознакомления детей с азами экономики, но мы с вами должны выбрать наиболее приемлемые и результативные. Пониманию многих экономических явлений, развитию познавательного интереса к экономике в значительной степени способствует сказка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На самом деле сказки могут очень много, их потенциал огромен: </a:t>
            </a:r>
            <a:r>
              <a:rPr lang="ru-RU" b="1" dirty="0"/>
              <a:t>ими можно просто заинтересовать ребенка, усыпить его на ночь, подвигнуть на изменения, произвести воспитательный эффект и даже решить какую-либо психологическую проблему, пополнить знания</a:t>
            </a:r>
            <a:r>
              <a:rPr lang="ru-RU" b="1" dirty="0" smtClean="0"/>
              <a:t>.</a:t>
            </a:r>
          </a:p>
          <a:p>
            <a:pPr algn="just"/>
            <a:endParaRPr lang="ru-RU" b="1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631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560840" cy="1296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>Что </a:t>
            </a:r>
            <a:r>
              <a:rPr lang="ru-RU" sz="2800" dirty="0">
                <a:solidFill>
                  <a:srgbClr val="FF0000"/>
                </a:solidFill>
                <a:effectLst/>
              </a:rPr>
              <a:t>даёт сказка?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>Давайте </a:t>
            </a:r>
            <a:r>
              <a:rPr lang="ru-RU" sz="2800" dirty="0">
                <a:solidFill>
                  <a:srgbClr val="FF0000"/>
                </a:solidFill>
                <a:effectLst/>
              </a:rPr>
              <a:t>определим функции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сказки</a:t>
            </a:r>
            <a:r>
              <a:rPr lang="ru-RU" dirty="0">
                <a:solidFill>
                  <a:srgbClr val="FF0000"/>
                </a:solidFill>
                <a:effectLst/>
              </a:rPr>
              <a:t/>
            </a:r>
            <a:br>
              <a:rPr lang="ru-RU" dirty="0">
                <a:solidFill>
                  <a:srgbClr val="FF0000"/>
                </a:solidFill>
                <a:effectLst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700808"/>
            <a:ext cx="7632848" cy="4392488"/>
          </a:xfrm>
        </p:spPr>
        <p:txBody>
          <a:bodyPr>
            <a:normAutofit fontScale="92500" lnSpcReduction="1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Помогает реализовать эмоциональные потребности.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Реализовать познавательные потребности.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Расширяет круг представлений о мире.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Расширяет круг представлений о человеческих отношениях.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Пробуждает фантазию, творческую активность.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Помогает пробуждать внутреннюю психологическую активность (умение мысленно действовать в воображаемой ситуации).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Расширяет экологические знания.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Знакомит с экономическими знаниями.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Знакомит с традициями и бытом народностей.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dirty="0"/>
              <a:t>Коррекционную направленность.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933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88640"/>
            <a:ext cx="4896544" cy="1296144"/>
          </a:xfrm>
        </p:spPr>
        <p:txBody>
          <a:bodyPr/>
          <a:lstStyle/>
          <a:p>
            <a:pPr lvl="0"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>Игра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Брейн</a:t>
            </a:r>
            <a:r>
              <a:rPr lang="ru-RU" sz="2800" dirty="0">
                <a:solidFill>
                  <a:srgbClr val="FF0000"/>
                </a:solidFill>
                <a:effectLst/>
              </a:rPr>
              <a:t>-Ринг</a:t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268760"/>
            <a:ext cx="7632848" cy="5256584"/>
          </a:xfrm>
        </p:spPr>
        <p:txBody>
          <a:bodyPr>
            <a:normAutofit fontScale="85000" lnSpcReduction="10000"/>
          </a:bodyPr>
          <a:lstStyle/>
          <a:p>
            <a:pPr marL="457200" lvl="0" indent="-457200" algn="just"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какой сказке мастерство героя-строителя спасло жизнь ему и его </a:t>
            </a:r>
            <a:r>
              <a:rPr lang="ru-RU" dirty="0" smtClean="0"/>
              <a:t>друзьям?</a:t>
            </a:r>
          </a:p>
          <a:p>
            <a:pPr lvl="0" algn="just"/>
            <a:r>
              <a:rPr lang="ru-RU" dirty="0" smtClean="0"/>
              <a:t> </a:t>
            </a:r>
            <a:r>
              <a:rPr lang="ru-RU" dirty="0"/>
              <a:t>(Три поросенка).</a:t>
            </a:r>
          </a:p>
          <a:p>
            <a:pPr lvl="0" algn="just"/>
            <a:r>
              <a:rPr lang="ru-RU" dirty="0" smtClean="0"/>
              <a:t>2. Кто </a:t>
            </a:r>
            <a:r>
              <a:rPr lang="ru-RU" dirty="0"/>
              <a:t>из героев сказок сочетал несколько профессий: дворника, мельника, пекаря.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Колосок).</a:t>
            </a:r>
          </a:p>
          <a:p>
            <a:pPr lvl="0" algn="just"/>
            <a:r>
              <a:rPr lang="ru-RU" dirty="0" smtClean="0"/>
              <a:t>3. В </a:t>
            </a:r>
            <a:r>
              <a:rPr lang="ru-RU" dirty="0"/>
              <a:t>какой сказке умение делать рекламу помогла главному герою отблагодарить за доброту?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Кот в сапогах).</a:t>
            </a:r>
          </a:p>
          <a:p>
            <a:pPr lvl="0" algn="just"/>
            <a:r>
              <a:rPr lang="ru-RU" dirty="0" smtClean="0"/>
              <a:t>4. В </a:t>
            </a:r>
            <a:r>
              <a:rPr lang="ru-RU" dirty="0"/>
              <a:t>какой сказке реклама сыграла злую шутку с главным героем?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Как старик корову продавал)</a:t>
            </a:r>
          </a:p>
          <a:p>
            <a:pPr lvl="0" algn="just"/>
            <a:r>
              <a:rPr lang="ru-RU" dirty="0" smtClean="0"/>
              <a:t>5. В </a:t>
            </a:r>
            <a:r>
              <a:rPr lang="ru-RU" dirty="0"/>
              <a:t>какой сказке </a:t>
            </a:r>
            <a:r>
              <a:rPr lang="ru-RU" dirty="0" smtClean="0"/>
              <a:t>сдобное </a:t>
            </a:r>
            <a:r>
              <a:rPr lang="ru-RU" dirty="0"/>
              <a:t>изделие рационального использования продуктов </a:t>
            </a:r>
            <a:r>
              <a:rPr lang="ru-RU" dirty="0" err="1"/>
              <a:t>купился</a:t>
            </a:r>
            <a:r>
              <a:rPr lang="ru-RU" dirty="0"/>
              <a:t> на лесть?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Колобок).</a:t>
            </a:r>
          </a:p>
          <a:p>
            <a:pPr lvl="0" algn="just"/>
            <a:r>
              <a:rPr lang="ru-RU" dirty="0" smtClean="0"/>
              <a:t>6. В </a:t>
            </a:r>
            <a:r>
              <a:rPr lang="ru-RU" dirty="0"/>
              <a:t>какой сказке умелый обмен привел к обогащению главного героя</a:t>
            </a:r>
            <a:r>
              <a:rPr lang="ru-RU" dirty="0" smtClean="0"/>
              <a:t>?</a:t>
            </a:r>
          </a:p>
          <a:p>
            <a:pPr lvl="0" algn="just"/>
            <a:r>
              <a:rPr lang="ru-RU" dirty="0" smtClean="0"/>
              <a:t> </a:t>
            </a:r>
            <a:r>
              <a:rPr lang="ru-RU" dirty="0"/>
              <a:t>(лисичка со скалочкой).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73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836712"/>
            <a:ext cx="7165348" cy="5038307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dirty="0" smtClean="0"/>
              <a:t>7. Герои </a:t>
            </a:r>
            <a:r>
              <a:rPr lang="ru-RU" dirty="0"/>
              <a:t>какой сказки благодаря рациональному разделению труда имели выгоду в совместном сосуществовании?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Теремок)</a:t>
            </a:r>
          </a:p>
          <a:p>
            <a:pPr lvl="0" algn="just"/>
            <a:r>
              <a:rPr lang="ru-RU" dirty="0" smtClean="0"/>
              <a:t>8. В </a:t>
            </a:r>
            <a:r>
              <a:rPr lang="ru-RU" dirty="0"/>
              <a:t>какой сказке знание основных законов ведения сельского хозяйства помогли получать доход?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вершки и корешки).</a:t>
            </a:r>
          </a:p>
          <a:p>
            <a:pPr lvl="0" algn="just"/>
            <a:r>
              <a:rPr lang="ru-RU" dirty="0" smtClean="0"/>
              <a:t>9. В </a:t>
            </a:r>
            <a:r>
              <a:rPr lang="ru-RU" dirty="0"/>
              <a:t>каких сказках умение девиц вести домашнее хозяйство помогло получить доход? </a:t>
            </a:r>
            <a:endParaRPr lang="ru-RU" dirty="0" smtClean="0"/>
          </a:p>
          <a:p>
            <a:pPr lvl="0" algn="just"/>
            <a:r>
              <a:rPr lang="ru-RU" dirty="0" smtClean="0"/>
              <a:t>(</a:t>
            </a:r>
            <a:r>
              <a:rPr lang="ru-RU" dirty="0"/>
              <a:t>Морозко, Крошечка-</a:t>
            </a:r>
            <a:r>
              <a:rPr lang="ru-RU" dirty="0" err="1"/>
              <a:t>Хаврошечка</a:t>
            </a:r>
            <a:r>
              <a:rPr lang="ru-RU" dirty="0"/>
              <a:t>, Дедова и </a:t>
            </a:r>
            <a:r>
              <a:rPr lang="ru-RU" dirty="0" err="1"/>
              <a:t>бабина</a:t>
            </a:r>
            <a:r>
              <a:rPr lang="ru-RU" dirty="0"/>
              <a:t> дочка, Царевна-лягушка).</a:t>
            </a:r>
          </a:p>
          <a:p>
            <a:pPr lvl="0" algn="just"/>
            <a:r>
              <a:rPr lang="ru-RU" dirty="0" smtClean="0"/>
              <a:t>10. В </a:t>
            </a:r>
            <a:r>
              <a:rPr lang="ru-RU" dirty="0"/>
              <a:t>какой сказке бездумные траты золотых монет главного героя привели к его обнищанию и только волшебная вещь помогла достичь цели?</a:t>
            </a:r>
          </a:p>
          <a:p>
            <a:pPr algn="just"/>
            <a:r>
              <a:rPr lang="ru-RU" dirty="0"/>
              <a:t>( Огниво).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134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1340768"/>
            <a:ext cx="6768752" cy="266429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Перспективное планирование по финансовой </a:t>
            </a:r>
            <a:r>
              <a:rPr lang="ru-RU" sz="3200" b="1" dirty="0" smtClean="0">
                <a:solidFill>
                  <a:srgbClr val="0070C0"/>
                </a:solidFill>
              </a:rPr>
              <a:t>грамотности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в старшей группе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Борисова </a:t>
            </a:r>
            <a:r>
              <a:rPr lang="ru-RU" sz="3200" b="1" dirty="0">
                <a:solidFill>
                  <a:srgbClr val="FF0000"/>
                </a:solidFill>
              </a:rPr>
              <a:t>С.А.,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воспитатель </a:t>
            </a:r>
            <a:r>
              <a:rPr lang="ru-RU" sz="3200" b="1" dirty="0">
                <a:solidFill>
                  <a:srgbClr val="FF0000"/>
                </a:solidFill>
              </a:rPr>
              <a:t>старшей </a:t>
            </a:r>
            <a:r>
              <a:rPr lang="ru-RU" sz="3200" b="1" dirty="0" smtClean="0">
                <a:solidFill>
                  <a:srgbClr val="FF0000"/>
                </a:solidFill>
              </a:rPr>
              <a:t>группы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10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196752"/>
            <a:ext cx="7704856" cy="36004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Влияние дидактических игр на экономическое развитие дошкольников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200" b="1" dirty="0" err="1" smtClean="0">
                <a:solidFill>
                  <a:srgbClr val="FF0000"/>
                </a:solidFill>
              </a:rPr>
              <a:t>Бадалян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Ю.Б.,воспитатель</a:t>
            </a:r>
            <a:r>
              <a:rPr lang="ru-RU" sz="3200" b="1" dirty="0">
                <a:solidFill>
                  <a:srgbClr val="FF0000"/>
                </a:solidFill>
              </a:rPr>
              <a:t> старшей </a:t>
            </a:r>
            <a:r>
              <a:rPr lang="ru-RU" sz="3200" b="1" dirty="0" smtClean="0">
                <a:solidFill>
                  <a:srgbClr val="FF0000"/>
                </a:solidFill>
              </a:rPr>
              <a:t>группы </a:t>
            </a:r>
            <a:endParaRPr lang="ru-RU" sz="3200" b="1" dirty="0">
              <a:solidFill>
                <a:srgbClr val="FF0000"/>
              </a:solidFill>
            </a:endParaRP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9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5966666" cy="72008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Угадай профессию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424936" cy="4896544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1. </a:t>
            </a:r>
            <a:r>
              <a:rPr lang="ru-RU" dirty="0" smtClean="0"/>
              <a:t>Специалист </a:t>
            </a:r>
            <a:r>
              <a:rPr lang="ru-RU" dirty="0"/>
              <a:t>по строительству подземных </a:t>
            </a:r>
            <a:r>
              <a:rPr lang="ru-RU" dirty="0" smtClean="0"/>
              <a:t>сооружений ?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Маркшейдер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2. </a:t>
            </a:r>
            <a:r>
              <a:rPr lang="ru-RU" dirty="0"/>
              <a:t>З</a:t>
            </a:r>
            <a:r>
              <a:rPr lang="ru-RU" dirty="0" smtClean="0"/>
              <a:t>анимается </a:t>
            </a:r>
            <a:r>
              <a:rPr lang="ru-RU" dirty="0"/>
              <a:t>закупкой рекламных площадей в газетах или эфирного времени на радио и телевидении. Основная задача - добиться от средств массовой информации минимальных расценок на </a:t>
            </a:r>
            <a:r>
              <a:rPr lang="ru-RU" dirty="0" smtClean="0"/>
              <a:t>рекламу</a:t>
            </a:r>
            <a:r>
              <a:rPr lang="ru-RU" dirty="0"/>
              <a:t>?</a:t>
            </a:r>
            <a:endParaRPr lang="ru-RU" dirty="0" smtClean="0"/>
          </a:p>
          <a:p>
            <a:pPr algn="l"/>
            <a:r>
              <a:rPr lang="ru-RU" dirty="0">
                <a:solidFill>
                  <a:srgbClr val="0070C0"/>
                </a:solidFill>
              </a:rPr>
              <a:t>Медиа-</a:t>
            </a:r>
            <a:r>
              <a:rPr lang="ru-RU" dirty="0" err="1">
                <a:solidFill>
                  <a:srgbClr val="0070C0"/>
                </a:solidFill>
              </a:rPr>
              <a:t>байер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3.</a:t>
            </a:r>
            <a:r>
              <a:rPr lang="ru-RU" dirty="0"/>
              <a:t> </a:t>
            </a:r>
            <a:r>
              <a:rPr lang="ru-RU" dirty="0" smtClean="0"/>
              <a:t>Товары </a:t>
            </a:r>
            <a:r>
              <a:rPr lang="ru-RU" dirty="0"/>
              <a:t>- торговый представитель, занимается подготовкой товаров к продаже, распространяет товары по розничным ценам, поддерживает деловые контакты, привлекает новых покупателей. Помогает вести учет складских запасов, консультирует клиентов. Организовывает рекламные акции, презентации продукта, </a:t>
            </a:r>
            <a:r>
              <a:rPr lang="ru-RU" dirty="0" smtClean="0"/>
              <a:t>дегустации</a:t>
            </a:r>
            <a:r>
              <a:rPr lang="ru-RU" dirty="0"/>
              <a:t>?</a:t>
            </a:r>
            <a:endParaRPr lang="ru-RU" dirty="0" smtClean="0"/>
          </a:p>
          <a:p>
            <a:pPr algn="l"/>
            <a:r>
              <a:rPr lang="ru-RU" dirty="0" err="1">
                <a:solidFill>
                  <a:srgbClr val="0070C0"/>
                </a:solidFill>
              </a:rPr>
              <a:t>Мерчендайзер</a:t>
            </a:r>
            <a:endParaRPr lang="ru-RU" dirty="0">
              <a:solidFill>
                <a:srgbClr val="0070C0"/>
              </a:solidFill>
            </a:endParaRPr>
          </a:p>
          <a:p>
            <a:pPr algn="l"/>
            <a:endParaRPr lang="ru-RU" dirty="0" smtClean="0"/>
          </a:p>
          <a:p>
            <a:pPr algn="l"/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759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04664"/>
            <a:ext cx="8280920" cy="6048672"/>
          </a:xfrm>
        </p:spPr>
        <p:txBody>
          <a:bodyPr/>
          <a:lstStyle/>
          <a:p>
            <a:pPr algn="l"/>
            <a:r>
              <a:rPr lang="ru-RU" dirty="0" smtClean="0"/>
              <a:t>4. </a:t>
            </a:r>
            <a:r>
              <a:rPr lang="ru-RU" dirty="0" smtClean="0"/>
              <a:t>Человек</a:t>
            </a:r>
            <a:r>
              <a:rPr lang="ru-RU" dirty="0"/>
              <a:t>, занимающийся подбором </a:t>
            </a:r>
            <a:r>
              <a:rPr lang="ru-RU" dirty="0" smtClean="0"/>
              <a:t>персонала?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Рекрутер.</a:t>
            </a:r>
          </a:p>
          <a:p>
            <a:pPr algn="l"/>
            <a:r>
              <a:rPr lang="ru-RU" dirty="0" smtClean="0"/>
              <a:t>5. </a:t>
            </a:r>
            <a:r>
              <a:rPr lang="ru-RU" dirty="0"/>
              <a:t>- </a:t>
            </a:r>
            <a:r>
              <a:rPr lang="ru-RU" dirty="0" smtClean="0"/>
              <a:t>Специалист </a:t>
            </a:r>
            <a:r>
              <a:rPr lang="ru-RU" dirty="0"/>
              <a:t>по операциями с недвижимостью. Занимается покупкой объекта недвижимости и дальнейшей его продажей или сдачей в </a:t>
            </a:r>
            <a:r>
              <a:rPr lang="ru-RU" dirty="0" smtClean="0"/>
              <a:t>аренду?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Девелопер.</a:t>
            </a:r>
          </a:p>
          <a:p>
            <a:pPr algn="l"/>
            <a:r>
              <a:rPr lang="ru-RU" dirty="0" smtClean="0"/>
              <a:t>6. </a:t>
            </a:r>
            <a:r>
              <a:rPr lang="ru-RU" dirty="0"/>
              <a:t>Л</a:t>
            </a:r>
            <a:r>
              <a:rPr lang="ru-RU" dirty="0" smtClean="0"/>
              <a:t>ицо</a:t>
            </a:r>
            <a:r>
              <a:rPr lang="ru-RU" dirty="0"/>
              <a:t>, осуществляющее инкассацию денежной выручки и иных ценностей в виде в организациях — клиентах </a:t>
            </a:r>
            <a:r>
              <a:rPr lang="ru-RU" dirty="0" smtClean="0"/>
              <a:t>Банка?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Инкассатор.</a:t>
            </a:r>
          </a:p>
          <a:p>
            <a:pPr algn="l"/>
            <a:r>
              <a:rPr lang="ru-RU" dirty="0" smtClean="0"/>
              <a:t>7. </a:t>
            </a:r>
            <a:r>
              <a:rPr lang="ru-RU" dirty="0"/>
              <a:t>П</a:t>
            </a:r>
            <a:r>
              <a:rPr lang="ru-RU" dirty="0" smtClean="0"/>
              <a:t>осыльный </a:t>
            </a:r>
            <a:r>
              <a:rPr lang="ru-RU" dirty="0"/>
              <a:t>– разносчик корреспонденции. Осуществляет доставку секретной, дипломатической, деловой </a:t>
            </a:r>
            <a:r>
              <a:rPr lang="ru-RU" dirty="0" smtClean="0"/>
              <a:t>почты?</a:t>
            </a:r>
          </a:p>
          <a:p>
            <a:pPr algn="l"/>
            <a:r>
              <a:rPr lang="ru-RU" dirty="0" err="1" smtClean="0">
                <a:solidFill>
                  <a:srgbClr val="0070C0"/>
                </a:solidFill>
              </a:rPr>
              <a:t>Неонщик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algn="l"/>
            <a:r>
              <a:rPr lang="ru-RU" dirty="0" smtClean="0"/>
              <a:t>8. </a:t>
            </a:r>
            <a:r>
              <a:rPr lang="ru-RU" dirty="0"/>
              <a:t>П</a:t>
            </a:r>
            <a:r>
              <a:rPr lang="ru-RU" dirty="0" smtClean="0"/>
              <a:t>утешествующий </a:t>
            </a:r>
            <a:r>
              <a:rPr lang="ru-RU" dirty="0"/>
              <a:t>в коммерческих целях - разъездной агент торговой фирмы, предлагающий покупателям товары по имеющимся у него образцам, </a:t>
            </a:r>
            <a:r>
              <a:rPr lang="ru-RU" dirty="0" smtClean="0"/>
              <a:t>каталогам?</a:t>
            </a:r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Коммивояжер.</a:t>
            </a:r>
            <a:endParaRPr lang="ru-RU" dirty="0">
              <a:solidFill>
                <a:srgbClr val="0070C0"/>
              </a:solidFill>
            </a:endParaRPr>
          </a:p>
          <a:p>
            <a:pPr algn="l"/>
            <a:endParaRPr lang="ru-RU" dirty="0"/>
          </a:p>
          <a:p>
            <a:pPr algn="l"/>
            <a:endParaRPr lang="ru-RU" dirty="0" smtClean="0"/>
          </a:p>
          <a:p>
            <a:pPr algn="l"/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175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616" y="836712"/>
            <a:ext cx="7200800" cy="48965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Взаимодействие с семьей по  экономическому воспитанию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Максимова Н.Г. – воспитатель старшей группы</a:t>
            </a:r>
          </a:p>
          <a:p>
            <a:pPr algn="ctr"/>
            <a:r>
              <a:rPr lang="ru-RU" sz="3200" b="1" dirty="0" err="1" smtClean="0">
                <a:solidFill>
                  <a:srgbClr val="FF0000"/>
                </a:solidFill>
              </a:rPr>
              <a:t>Верзун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О.М.,  воспитатель средней </a:t>
            </a:r>
            <a:r>
              <a:rPr lang="ru-RU" sz="3200" b="1" dirty="0" smtClean="0">
                <a:solidFill>
                  <a:srgbClr val="FF0000"/>
                </a:solidFill>
              </a:rPr>
              <a:t>группы</a:t>
            </a:r>
            <a:endParaRPr lang="ru-RU" sz="32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5273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908721"/>
            <a:ext cx="7597396" cy="38884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Развивающая среда по </a:t>
            </a:r>
            <a:r>
              <a:rPr lang="ru-RU" sz="3600" b="1" dirty="0" smtClean="0">
                <a:solidFill>
                  <a:srgbClr val="0070C0"/>
                </a:solidFill>
              </a:rPr>
              <a:t>экономическому воспитанию дошкольников</a:t>
            </a:r>
          </a:p>
          <a:p>
            <a:pPr algn="ctr"/>
            <a:endParaRPr lang="ru-RU" sz="3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(из </a:t>
            </a:r>
            <a:r>
              <a:rPr lang="ru-RU" sz="3600" b="1" dirty="0">
                <a:solidFill>
                  <a:srgbClr val="FF0000"/>
                </a:solidFill>
              </a:rPr>
              <a:t>опыта работы педагогов)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60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048672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Повестка дня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611560" y="980728"/>
            <a:ext cx="8280920" cy="5616624"/>
          </a:xfrm>
        </p:spPr>
        <p:txBody>
          <a:bodyPr>
            <a:normAutofit fontScale="62500" lnSpcReduction="20000"/>
          </a:bodyPr>
          <a:lstStyle/>
          <a:p>
            <a:pPr marL="457200" indent="-457200" algn="just">
              <a:buAutoNum type="arabicPeriod"/>
            </a:pPr>
            <a:r>
              <a:rPr lang="ru-RU" sz="2900" dirty="0" smtClean="0"/>
              <a:t>Актуальность </a:t>
            </a:r>
            <a:r>
              <a:rPr lang="ru-RU" sz="2900" dirty="0"/>
              <a:t>финансово-экономического воспитания </a:t>
            </a:r>
            <a:r>
              <a:rPr lang="ru-RU" sz="2900" dirty="0" smtClean="0"/>
              <a:t>детей (Познухова Е.Г., заведующий МБДОУ )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/>
              <a:t>Финансовая грамотность детей дошкольного возраста посредством экономического воспитания </a:t>
            </a:r>
            <a:r>
              <a:rPr lang="ru-RU" sz="2900" dirty="0" smtClean="0"/>
              <a:t>(Максимович Л.В., Круглова </a:t>
            </a:r>
            <a:r>
              <a:rPr lang="ru-RU" sz="2900" dirty="0"/>
              <a:t>Т.А., воспитатель подготовительной группы</a:t>
            </a:r>
            <a:r>
              <a:rPr lang="ru-RU" sz="2900" dirty="0" smtClean="0"/>
              <a:t>)</a:t>
            </a:r>
          </a:p>
          <a:p>
            <a:pPr marL="457200" indent="-457200" algn="just">
              <a:buAutoNum type="arabicPeriod"/>
            </a:pPr>
            <a:r>
              <a:rPr lang="ru-RU" sz="2900" dirty="0" smtClean="0"/>
              <a:t>Экономическое воспитание через театрализованную деятельность (</a:t>
            </a:r>
            <a:r>
              <a:rPr lang="ru-RU" sz="2900" dirty="0" err="1" smtClean="0"/>
              <a:t>Шканова</a:t>
            </a:r>
            <a:r>
              <a:rPr lang="ru-RU" sz="2900" dirty="0" smtClean="0"/>
              <a:t> А.В., воспитатель подготовительной группы) 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Экономическое </a:t>
            </a:r>
            <a:r>
              <a:rPr lang="ru-RU" sz="2900" dirty="0"/>
              <a:t>воспитание с помощью </a:t>
            </a:r>
            <a:r>
              <a:rPr lang="ru-RU" sz="2900" dirty="0" smtClean="0"/>
              <a:t>сказки </a:t>
            </a:r>
            <a:r>
              <a:rPr lang="ru-RU" sz="2900" dirty="0" smtClean="0"/>
              <a:t>(Скрипка Н.В., зам.зав. По УВР)</a:t>
            </a:r>
            <a:endParaRPr lang="ru-RU" sz="2900" dirty="0" smtClean="0"/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Перспективное планирование по финансовой грамотности в старшей группе  (Борисова </a:t>
            </a:r>
            <a:r>
              <a:rPr lang="ru-RU" sz="2900" dirty="0"/>
              <a:t>С.А</a:t>
            </a:r>
            <a:r>
              <a:rPr lang="ru-RU" sz="2900" dirty="0" smtClean="0"/>
              <a:t>., воспитатель старшей группы)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Влияние дидактических игр на экономическое развитие дошкольников (</a:t>
            </a:r>
            <a:r>
              <a:rPr lang="ru-RU" sz="2900" dirty="0" err="1" smtClean="0"/>
              <a:t>Бадалян</a:t>
            </a:r>
            <a:r>
              <a:rPr lang="ru-RU" sz="2900" dirty="0" smtClean="0"/>
              <a:t> </a:t>
            </a:r>
            <a:r>
              <a:rPr lang="ru-RU" sz="2900" dirty="0" err="1" smtClean="0"/>
              <a:t>Ю.Б</a:t>
            </a:r>
            <a:r>
              <a:rPr lang="ru-RU" sz="2900" dirty="0" err="1" smtClean="0"/>
              <a:t>.,учитель-логопед</a:t>
            </a:r>
            <a:r>
              <a:rPr lang="ru-RU" sz="2900" dirty="0" smtClean="0"/>
              <a:t>, Тощева О.А., воспитатель средней группы) </a:t>
            </a:r>
            <a:endParaRPr lang="ru-RU" sz="2900" dirty="0" smtClean="0"/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Взаимодействие с семьей по  экономическому воспитанию </a:t>
            </a:r>
            <a:r>
              <a:rPr lang="ru-RU" sz="2900" dirty="0" smtClean="0"/>
              <a:t>(Максимова Н.Г. Воспитатель старшей группы, </a:t>
            </a:r>
            <a:r>
              <a:rPr lang="ru-RU" sz="2900" dirty="0" err="1" smtClean="0"/>
              <a:t>Верзун</a:t>
            </a:r>
            <a:r>
              <a:rPr lang="ru-RU" sz="2900" dirty="0" smtClean="0"/>
              <a:t> </a:t>
            </a:r>
            <a:r>
              <a:rPr lang="ru-RU" sz="2900" dirty="0" smtClean="0"/>
              <a:t>О.М.,  воспитатель средней группы)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/>
              <a:t>Развивающая среда по познавательному развитию (из опыта </a:t>
            </a:r>
            <a:r>
              <a:rPr lang="ru-RU" sz="2900" dirty="0" smtClean="0"/>
              <a:t>работы педагогов)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Итоги </a:t>
            </a:r>
            <a:r>
              <a:rPr lang="ru-RU" sz="2900" dirty="0"/>
              <a:t>тематической </a:t>
            </a:r>
            <a:r>
              <a:rPr lang="ru-RU" sz="2900" dirty="0" smtClean="0"/>
              <a:t>проверки</a:t>
            </a:r>
          </a:p>
          <a:p>
            <a:pPr marL="457200" indent="-457200" algn="just">
              <a:buFont typeface="Georgia" pitchFamily="18" charset="0"/>
              <a:buAutoNum type="arabicPeriod"/>
            </a:pPr>
            <a:r>
              <a:rPr lang="ru-RU" sz="2900" dirty="0" smtClean="0"/>
              <a:t>Проект </a:t>
            </a:r>
            <a:r>
              <a:rPr lang="ru-RU" sz="2900" dirty="0"/>
              <a:t>решения</a:t>
            </a:r>
            <a:r>
              <a:rPr lang="ru-RU" sz="2900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marL="457200" indent="-457200" algn="l">
              <a:buFont typeface="Georgia" pitchFamily="18" charset="0"/>
              <a:buAutoNum type="arabicPeriod"/>
            </a:pPr>
            <a:endParaRPr lang="ru-RU" dirty="0"/>
          </a:p>
          <a:p>
            <a:pPr marL="457200" indent="-457200" algn="l">
              <a:buFont typeface="Georgia" pitchFamily="18" charset="0"/>
              <a:buAutoNum type="arabicPeriod"/>
            </a:pPr>
            <a:endParaRPr lang="ru-RU" dirty="0"/>
          </a:p>
          <a:p>
            <a:pPr marL="457200" indent="-457200" algn="l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4736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840760" cy="792088"/>
          </a:xfrm>
        </p:spPr>
        <p:txBody>
          <a:bodyPr/>
          <a:lstStyle/>
          <a:p>
            <a:r>
              <a:rPr lang="ru-RU" sz="3600" dirty="0" smtClean="0"/>
              <a:t>Проект решения педсовета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268760"/>
            <a:ext cx="7992888" cy="496855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AutoNum type="arabicPeriod"/>
            </a:pPr>
            <a:r>
              <a:rPr lang="ru-RU" dirty="0" smtClean="0"/>
              <a:t>Всем педагогам принять к сведению и исполнению </a:t>
            </a:r>
            <a:r>
              <a:rPr lang="ru-RU" dirty="0" smtClean="0"/>
              <a:t>рекомендации справки тематической проверки. До 20.11.2020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Провести  с родителями в </a:t>
            </a:r>
            <a:r>
              <a:rPr lang="ru-RU" dirty="0" err="1" smtClean="0"/>
              <a:t>онлайн-формате</a:t>
            </a:r>
            <a:r>
              <a:rPr lang="ru-RU" dirty="0" smtClean="0"/>
              <a:t> или </a:t>
            </a:r>
            <a:r>
              <a:rPr lang="ru-RU" dirty="0" smtClean="0"/>
              <a:t>с применением подгрупповой формы круглый стол по теме «Экономическое воспитание дошкольников» </a:t>
            </a:r>
            <a:r>
              <a:rPr lang="ru-RU" dirty="0" smtClean="0">
                <a:solidFill>
                  <a:srgbClr val="FF0000"/>
                </a:solidFill>
              </a:rPr>
              <a:t>до 20.11.2020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Педагогам Тощевой О.А., </a:t>
            </a:r>
            <a:r>
              <a:rPr lang="ru-RU" dirty="0" err="1" smtClean="0"/>
              <a:t>Ветошкиной</a:t>
            </a:r>
            <a:r>
              <a:rPr lang="ru-RU" dirty="0" smtClean="0"/>
              <a:t> В.Н. , Кругловой Т.А. обновить сюжетно-ролевую игру «Магазин» в соответствии с возрастом детей. </a:t>
            </a:r>
            <a:r>
              <a:rPr lang="ru-RU" dirty="0" smtClean="0">
                <a:solidFill>
                  <a:srgbClr val="FF0000"/>
                </a:solidFill>
              </a:rPr>
              <a:t>До 20.11.2020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Всем педагогам: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dirty="0" smtClean="0"/>
              <a:t>разработать 2 и </a:t>
            </a:r>
            <a:r>
              <a:rPr lang="ru-RU" smtClean="0"/>
              <a:t>более карточек </a:t>
            </a:r>
            <a:r>
              <a:rPr lang="ru-RU" dirty="0" smtClean="0"/>
              <a:t>к планшету «</a:t>
            </a:r>
            <a:r>
              <a:rPr lang="ru-RU" dirty="0" err="1" smtClean="0"/>
              <a:t>Логико-малыш</a:t>
            </a:r>
            <a:r>
              <a:rPr lang="ru-RU" dirty="0" smtClean="0"/>
              <a:t>»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dirty="0" smtClean="0"/>
              <a:t>изготовить дидактические игры для детей в соответствии с картотекой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dirty="0" smtClean="0"/>
              <a:t>р</a:t>
            </a:r>
            <a:r>
              <a:rPr lang="ru-RU" dirty="0" smtClean="0"/>
              <a:t>азнообразить перечень сюжетно-ролевых игр по экономическому воспитанию и внести новые атрибуты в игровые уголки по данной теме.</a:t>
            </a:r>
          </a:p>
          <a:p>
            <a:pPr marL="457200" indent="-457200" algn="just"/>
            <a:r>
              <a:rPr lang="ru-RU" dirty="0" smtClean="0"/>
              <a:t>       до </a:t>
            </a:r>
            <a:r>
              <a:rPr lang="ru-RU" dirty="0" smtClean="0">
                <a:solidFill>
                  <a:srgbClr val="FF0000"/>
                </a:solidFill>
              </a:rPr>
              <a:t>25.11.2020</a:t>
            </a:r>
          </a:p>
          <a:p>
            <a:pPr marL="457200" indent="-457200" algn="l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650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1484784"/>
            <a:ext cx="6762582" cy="3859796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Чтоб не стало дитя, лишь беспомощным ртом -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Приучай его с детства заниматься трудом,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Чем он раньше познает, как хлеб достаётся -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 полезней ему будет в жизни потом!..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5534618" cy="792088"/>
          </a:xfrm>
        </p:spPr>
        <p:txBody>
          <a:bodyPr/>
          <a:lstStyle/>
          <a:p>
            <a:pPr algn="ctr"/>
            <a:r>
              <a:rPr lang="ru-RU" dirty="0" smtClean="0"/>
              <a:t>Актуальность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484784"/>
            <a:ext cx="7488832" cy="475252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sz="2800" dirty="0">
                <a:latin typeface="+mj-lt"/>
                <a:cs typeface="Times New Roman" pitchFamily="18" charset="0"/>
              </a:rPr>
              <a:t>Современная жизнь диктует свои стандарты: в условиях рыночной экономики человеку в любом возрасте, чтобы быть успешным, необходимо быть финансово грамотным. Поэтому обучение основам экономических знаний необходимо начинать уже в детском саду, ведь представления о деньгах и их применении начинают формироваться в дошкольном возрасте.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498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776864" cy="424847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«Стратегия повышения финансовой грамотности в РФ на 2017-2023 </a:t>
            </a:r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Утверждена председателем Правительства РФ Д. А. Медведевым 25 сентября 2017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  <a:p>
            <a:pPr algn="l">
              <a:buFont typeface="Arial" pitchFamily="34" charset="0"/>
              <a:buChar char="•"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Федеральный государственный образовательный стандарт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дошкольного образования ставит задачу формирования общей культуры личности детей.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20880" cy="576064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Авторские программы по экономическому воспитанию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8064896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+mj-lt"/>
                <a:cs typeface="Times New Roman" panose="02020603050405020304" pitchFamily="18" charset="0"/>
              </a:rPr>
              <a:t>Экономическое воспитание дошкольников тема новая, полностью не исследована.</a:t>
            </a:r>
          </a:p>
          <a:p>
            <a:pPr algn="just"/>
            <a:r>
              <a:rPr lang="ru-RU" dirty="0" smtClean="0">
                <a:latin typeface="+mj-lt"/>
                <a:cs typeface="Times New Roman" panose="02020603050405020304" pitchFamily="18" charset="0"/>
              </a:rPr>
              <a:t>Представляем вашему вниманию некоторые авторские программы по экономике: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«Экономическое воспитание дошкольников» Е.А. </a:t>
            </a:r>
            <a:r>
              <a:rPr lang="ru-RU" dirty="0" err="1" smtClean="0">
                <a:latin typeface="+mj-lt"/>
                <a:cs typeface="Times New Roman" panose="02020603050405020304" pitchFamily="18" charset="0"/>
              </a:rPr>
              <a:t>Курак</a:t>
            </a:r>
            <a:r>
              <a:rPr lang="ru-RU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«Дошкольник и экономика» А.Д. Шатовой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«Введение в мир экономики, или как мы играем в экономику» А.А. </a:t>
            </a:r>
            <a:r>
              <a:rPr lang="ru-RU" dirty="0" err="1" smtClean="0">
                <a:latin typeface="+mj-lt"/>
                <a:cs typeface="Times New Roman" panose="02020603050405020304" pitchFamily="18" charset="0"/>
              </a:rPr>
              <a:t>Смоленцовой</a:t>
            </a:r>
            <a:r>
              <a:rPr lang="ru-RU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+mj-lt"/>
                <a:cs typeface="Times New Roman" panose="02020603050405020304" pitchFamily="18" charset="0"/>
              </a:rPr>
              <a:t>«Азы финансовой культуры для дошкольников» </a:t>
            </a:r>
            <a:r>
              <a:rPr lang="ru-RU" b="1" dirty="0" err="1" smtClean="0">
                <a:latin typeface="+mj-lt"/>
                <a:cs typeface="Times New Roman" panose="02020603050405020304" pitchFamily="18" charset="0"/>
              </a:rPr>
              <a:t>Л.В.Стахович</a:t>
            </a:r>
            <a:r>
              <a:rPr lang="ru-RU" b="1" dirty="0" smtClean="0">
                <a:latin typeface="+mj-lt"/>
                <a:cs typeface="Times New Roman" panose="02020603050405020304" pitchFamily="18" charset="0"/>
              </a:rPr>
              <a:t>, Е.В. </a:t>
            </a:r>
            <a:r>
              <a:rPr lang="ru-RU" b="1" dirty="0" err="1" smtClean="0">
                <a:latin typeface="+mj-lt"/>
                <a:cs typeface="Times New Roman" panose="02020603050405020304" pitchFamily="18" charset="0"/>
              </a:rPr>
              <a:t>Семенковой</a:t>
            </a:r>
            <a:r>
              <a:rPr lang="ru-RU" b="1" dirty="0" smtClean="0">
                <a:latin typeface="+mj-lt"/>
                <a:cs typeface="Times New Roman" panose="02020603050405020304" pitchFamily="18" charset="0"/>
              </a:rPr>
              <a:t>, Л.Ю. </a:t>
            </a:r>
            <a:r>
              <a:rPr lang="ru-RU" b="1" dirty="0" err="1" smtClean="0">
                <a:latin typeface="+mj-lt"/>
                <a:cs typeface="Times New Roman" panose="02020603050405020304" pitchFamily="18" charset="0"/>
              </a:rPr>
              <a:t>Рыжановской</a:t>
            </a:r>
            <a:r>
              <a:rPr lang="ru-RU" b="1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+mj-lt"/>
                <a:cs typeface="Times New Roman" panose="02020603050405020304" pitchFamily="18" charset="0"/>
              </a:rPr>
              <a:t>Целью программ является приобщение детей к миру экономических ценностей и воспитание этического поведения в предметном, вещном мире. </a:t>
            </a:r>
          </a:p>
          <a:p>
            <a:pPr algn="just"/>
            <a:r>
              <a:rPr lang="ru-RU" dirty="0" smtClean="0">
                <a:latin typeface="+mj-lt"/>
                <a:cs typeface="Times New Roman" panose="02020603050405020304" pitchFamily="18" charset="0"/>
              </a:rPr>
              <a:t>Хотим вас более подробно познакомить с программой «Азы финансовой культуры для дошкольников», которая была внедрена в ДОО с 2019-2020 </a:t>
            </a:r>
            <a:r>
              <a:rPr lang="ru-RU" dirty="0" err="1" smtClean="0">
                <a:latin typeface="+mj-lt"/>
                <a:cs typeface="Times New Roman" panose="02020603050405020304" pitchFamily="18" charset="0"/>
              </a:rPr>
              <a:t>уч.г</a:t>
            </a:r>
            <a:r>
              <a:rPr lang="ru-RU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3104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476672"/>
            <a:ext cx="7776864" cy="6048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Финансовая грамотность детей дошкольного возраста посредством экономического воспитания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dirty="0" smtClean="0"/>
              <a:t>(Максимович </a:t>
            </a:r>
            <a:r>
              <a:rPr lang="ru-RU" sz="2800" dirty="0" err="1" smtClean="0"/>
              <a:t>Л.В.,Круглова</a:t>
            </a:r>
            <a:r>
              <a:rPr lang="ru-RU" sz="2800" dirty="0" smtClean="0"/>
              <a:t> </a:t>
            </a:r>
            <a:r>
              <a:rPr lang="ru-RU" sz="2800" dirty="0"/>
              <a:t>Т.А., воспитатель подготовительной группы</a:t>
            </a:r>
            <a:r>
              <a:rPr lang="ru-RU" sz="2800" dirty="0" smtClean="0"/>
              <a:t>)</a:t>
            </a:r>
          </a:p>
          <a:p>
            <a:pPr algn="ctr"/>
            <a:endParaRPr lang="ru-RU" sz="2800" dirty="0"/>
          </a:p>
          <a:p>
            <a:pPr algn="ctr"/>
            <a:endParaRPr lang="ru-RU" sz="2800" dirty="0"/>
          </a:p>
        </p:txBody>
      </p:sp>
      <p:pic>
        <p:nvPicPr>
          <p:cNvPr id="1026" name="Picture 2" descr="C:\Users\User\Desktop\88a6ac1f4dd401af55c0227a1a3e21076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140968"/>
            <a:ext cx="3791524" cy="320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9795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548680"/>
            <a:ext cx="7776864" cy="5616624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Экономическое воспитание через театрализованную </a:t>
            </a:r>
            <a:r>
              <a:rPr lang="ru-RU" sz="3200" b="1" dirty="0" smtClean="0">
                <a:solidFill>
                  <a:srgbClr val="0070C0"/>
                </a:solidFill>
              </a:rPr>
              <a:t>деятельность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Воспитатель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подготовительной </a:t>
            </a:r>
            <a:r>
              <a:rPr lang="ru-RU" sz="2800" b="1" dirty="0" smtClean="0">
                <a:solidFill>
                  <a:srgbClr val="FF0000"/>
                </a:solidFill>
              </a:rPr>
              <a:t>группы </a:t>
            </a:r>
          </a:p>
          <a:p>
            <a:pPr algn="ctr"/>
            <a:r>
              <a:rPr lang="ru-RU" sz="2800" b="1" dirty="0" err="1" smtClean="0">
                <a:solidFill>
                  <a:srgbClr val="FF0000"/>
                </a:solidFill>
              </a:rPr>
              <a:t>Шканова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А.В.</a:t>
            </a:r>
            <a:endParaRPr lang="ru-RU" sz="2800" b="1" dirty="0">
              <a:solidFill>
                <a:srgbClr val="FF0000"/>
              </a:solidFill>
            </a:endParaRPr>
          </a:p>
          <a:p>
            <a:pPr algn="l"/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78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692696"/>
            <a:ext cx="7848872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Одной из важнейших задач дошкольной педагогики является обучение детей азам экономики, формирование экономических представлений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Для того, чтобы дошкольнику было легче освоить азы финансовой грамотности</a:t>
            </a:r>
            <a:r>
              <a:rPr lang="ru-RU" dirty="0"/>
              <a:t> </a:t>
            </a:r>
            <a:r>
              <a:rPr lang="ru-RU" dirty="0" smtClean="0"/>
              <a:t>мы можем  проводить </a:t>
            </a:r>
            <a:r>
              <a:rPr lang="ru-RU" b="1" dirty="0"/>
              <a:t>обучение через театрализованную деятельность. </a:t>
            </a:r>
            <a:r>
              <a:rPr lang="ru-RU" dirty="0"/>
              <a:t>Ведь театральная деятельность - это самый распространенный вид детского творчества. Она близка и понятна </a:t>
            </a:r>
            <a:r>
              <a:rPr lang="ru-RU" dirty="0" smtClean="0"/>
              <a:t>ребёнку. </a:t>
            </a:r>
            <a:r>
              <a:rPr lang="ru-RU" dirty="0"/>
              <a:t>Занятия в форме театрализованной деятельности помогают развить интересы и способности ребенка, способствуют общему развитию; проявлению любознательности, усвоению новой информации и новых способов действия, развитию ассоциативного мышления. </a:t>
            </a:r>
            <a:r>
              <a:rPr lang="ru-RU" dirty="0" smtClean="0"/>
              <a:t>Данная форма работы позволяет сказочным героям ввести ребят в сложный мир финансов, объяснить взаимосвязь между экономическими и этическими категориями: труд, товар, деньги, стоимость, цена, с одной стороны, и нравственными – «бережливость, честность, экономность, достоинство, щедрость» – с другой.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329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308</TotalTime>
  <Words>1176</Words>
  <Application>Microsoft Office PowerPoint</Application>
  <PresentationFormat>Экран (4:3)</PresentationFormat>
  <Paragraphs>120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Педагогический совет –  круглый стол   «Экономическое воспитание как средство формирования основ финансовой грамотности дошкольников» </vt:lpstr>
      <vt:lpstr>Повестка дня</vt:lpstr>
      <vt:lpstr>Слайд 3</vt:lpstr>
      <vt:lpstr>Актуальность </vt:lpstr>
      <vt:lpstr>Слайд 5</vt:lpstr>
      <vt:lpstr>Авторские программы по экономическому воспитанию </vt:lpstr>
      <vt:lpstr>Слайд 7</vt:lpstr>
      <vt:lpstr>Слайд 8</vt:lpstr>
      <vt:lpstr>Слайд 9</vt:lpstr>
      <vt:lpstr>Экономическое воспитание с помощью сказки  (воспитатель Титова А.Г.)</vt:lpstr>
      <vt:lpstr>                                      Что даёт сказка?  Давайте определим функции сказки </vt:lpstr>
      <vt:lpstr>    Игра Брейн-Ринг </vt:lpstr>
      <vt:lpstr>Слайд 13</vt:lpstr>
      <vt:lpstr>Слайд 14</vt:lpstr>
      <vt:lpstr>Слайд 15</vt:lpstr>
      <vt:lpstr>Угадай профессию</vt:lpstr>
      <vt:lpstr>Слайд 17</vt:lpstr>
      <vt:lpstr>Слайд 18</vt:lpstr>
      <vt:lpstr>Слайд 19</vt:lpstr>
      <vt:lpstr>Проект решения педсовета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–  круглый стол  «Экономическое воспитание как средство формирования основ финансовой грамотности дошкольников» </dc:title>
  <dc:creator>User</dc:creator>
  <cp:lastModifiedBy>User</cp:lastModifiedBy>
  <cp:revision>28</cp:revision>
  <dcterms:created xsi:type="dcterms:W3CDTF">2020-11-10T05:42:09Z</dcterms:created>
  <dcterms:modified xsi:type="dcterms:W3CDTF">2020-11-11T09:39:00Z</dcterms:modified>
</cp:coreProperties>
</file>